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8" r:id="rId3"/>
    <p:sldId id="259" r:id="rId4"/>
    <p:sldId id="264" r:id="rId5"/>
    <p:sldId id="263" r:id="rId6"/>
    <p:sldId id="262" r:id="rId7"/>
    <p:sldId id="261" r:id="rId8"/>
    <p:sldId id="260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53211FC-B213-4B9F-B0C5-88BB1099B55E}" type="datetimeFigureOut">
              <a:rPr lang="en-US" smtClean="0"/>
              <a:t>3/19/2020</a:t>
            </a:fld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8C31AE9-B12A-4740-AE0D-3C38753A572D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3211FC-B213-4B9F-B0C5-88BB1099B55E}" type="datetimeFigureOut">
              <a:rPr lang="en-US" smtClean="0"/>
              <a:t>3/19/2020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31AE9-B12A-4740-AE0D-3C38753A572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3211FC-B213-4B9F-B0C5-88BB1099B55E}" type="datetimeFigureOut">
              <a:rPr lang="en-US" smtClean="0"/>
              <a:t>3/19/2020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31AE9-B12A-4740-AE0D-3C38753A572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11FC-B213-4B9F-B0C5-88BB1099B55E}" type="datetimeFigureOut">
              <a:rPr lang="en-US" smtClean="0"/>
              <a:t>3/19/2020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1AE9-B12A-4740-AE0D-3C38753A572D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11FC-B213-4B9F-B0C5-88BB1099B55E}" type="datetimeFigureOut">
              <a:rPr lang="en-US" smtClean="0"/>
              <a:t>3/19/2020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1AE9-B12A-4740-AE0D-3C38753A572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11FC-B213-4B9F-B0C5-88BB1099B55E}" type="datetimeFigureOut">
              <a:rPr lang="en-US" smtClean="0"/>
              <a:t>3/19/2020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1AE9-B12A-4740-AE0D-3C38753A572D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11FC-B213-4B9F-B0C5-88BB1099B55E}" type="datetimeFigureOut">
              <a:rPr lang="en-US" smtClean="0"/>
              <a:t>3/19/2020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1AE9-B12A-4740-AE0D-3C38753A572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11FC-B213-4B9F-B0C5-88BB1099B55E}" type="datetimeFigureOut">
              <a:rPr lang="en-US" smtClean="0"/>
              <a:t>3/19/2020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1AE9-B12A-4740-AE0D-3C38753A572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11FC-B213-4B9F-B0C5-88BB1099B55E}" type="datetimeFigureOut">
              <a:rPr lang="en-US" smtClean="0"/>
              <a:t>3/19/2020</a:t>
            </a:fld>
            <a:endParaRPr lang="en-I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C31AE9-B12A-4740-AE0D-3C38753A572D}" type="slidenum">
              <a:rPr lang="en-IN" smtClean="0"/>
              <a:t>‹#›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11FC-B213-4B9F-B0C5-88BB1099B55E}" type="datetimeFigureOut">
              <a:rPr lang="en-US" smtClean="0"/>
              <a:t>3/19/2020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1AE9-B12A-4740-AE0D-3C38753A572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11FC-B213-4B9F-B0C5-88BB1099B55E}" type="datetimeFigureOut">
              <a:rPr lang="en-US" smtClean="0"/>
              <a:t>3/19/2020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8C31AE9-B12A-4740-AE0D-3C38753A572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3211FC-B213-4B9F-B0C5-88BB1099B55E}" type="datetimeFigureOut">
              <a:rPr lang="en-US" smtClean="0"/>
              <a:t>3/19/2020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31AE9-B12A-4740-AE0D-3C38753A572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53211FC-B213-4B9F-B0C5-88BB1099B55E}" type="datetimeFigureOut">
              <a:rPr lang="en-US" smtClean="0"/>
              <a:t>3/19/2020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1AE9-B12A-4740-AE0D-3C38753A572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11FC-B213-4B9F-B0C5-88BB1099B55E}" type="datetimeFigureOut">
              <a:rPr lang="en-US" smtClean="0"/>
              <a:t>3/19/2020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1AE9-B12A-4740-AE0D-3C38753A572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11FC-B213-4B9F-B0C5-88BB1099B55E}" type="datetimeFigureOut">
              <a:rPr lang="en-US" smtClean="0"/>
              <a:t>3/19/2020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1AE9-B12A-4740-AE0D-3C38753A572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53211FC-B213-4B9F-B0C5-88BB1099B55E}" type="datetimeFigureOut">
              <a:rPr lang="en-US" smtClean="0"/>
              <a:t>3/19/2020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8C31AE9-B12A-4740-AE0D-3C38753A572D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3211FC-B213-4B9F-B0C5-88BB1099B55E}" type="datetimeFigureOut">
              <a:rPr lang="en-US" smtClean="0"/>
              <a:t>3/19/2020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8C31AE9-B12A-4740-AE0D-3C38753A572D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3211FC-B213-4B9F-B0C5-88BB1099B55E}" type="datetimeFigureOut">
              <a:rPr lang="en-US" smtClean="0"/>
              <a:t>3/19/2020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8C31AE9-B12A-4740-AE0D-3C38753A572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3211FC-B213-4B9F-B0C5-88BB1099B55E}" type="datetimeFigureOut">
              <a:rPr lang="en-US" smtClean="0"/>
              <a:t>3/19/2020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31AE9-B12A-4740-AE0D-3C38753A572D}" type="slidenum">
              <a:rPr lang="en-IN" smtClean="0"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3211FC-B213-4B9F-B0C5-88BB1099B55E}" type="datetimeFigureOut">
              <a:rPr lang="en-US" smtClean="0"/>
              <a:t>3/19/2020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31AE9-B12A-4740-AE0D-3C38753A572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53211FC-B213-4B9F-B0C5-88BB1099B55E}" type="datetimeFigureOut">
              <a:rPr lang="en-US" smtClean="0"/>
              <a:t>3/19/2020</a:t>
            </a:fld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8C31AE9-B12A-4740-AE0D-3C38753A572D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53211FC-B213-4B9F-B0C5-88BB1099B55E}" type="datetimeFigureOut">
              <a:rPr lang="en-US" smtClean="0"/>
              <a:t>3/19/2020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8C31AE9-B12A-4740-AE0D-3C38753A572D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53211FC-B213-4B9F-B0C5-88BB1099B55E}" type="datetimeFigureOut">
              <a:rPr lang="en-US" smtClean="0"/>
              <a:t>3/19/2020</a:t>
            </a:fld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8C31AE9-B12A-4740-AE0D-3C38753A572D}" type="slidenum">
              <a:rPr lang="en-IN" smtClean="0"/>
              <a:t>‹#›</a:t>
            </a:fld>
            <a:endParaRPr lang="en-IN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53211FC-B213-4B9F-B0C5-88BB1099B55E}" type="datetimeFigureOut">
              <a:rPr lang="en-US" smtClean="0"/>
              <a:t>3/19/2020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8C31AE9-B12A-4740-AE0D-3C38753A572D}" type="slidenum">
              <a:rPr lang="en-IN" smtClean="0"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1285860"/>
            <a:ext cx="58579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5400" dirty="0" smtClean="0">
                <a:latin typeface="Times New Roman" pitchFamily="18" charset="0"/>
                <a:cs typeface="Times New Roman" pitchFamily="18" charset="0"/>
              </a:rPr>
              <a:t>Cosmic Rays</a:t>
            </a:r>
            <a:endParaRPr lang="en-IN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57752" y="3714752"/>
            <a:ext cx="3357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sz="2400" dirty="0" err="1" smtClean="0"/>
              <a:t>Ms.Deekshitha</a:t>
            </a:r>
            <a:r>
              <a:rPr lang="en-IN" sz="2400" dirty="0" smtClean="0"/>
              <a:t> U G</a:t>
            </a:r>
          </a:p>
          <a:p>
            <a:pPr algn="r"/>
            <a:r>
              <a:rPr lang="en-IN" sz="2400" dirty="0" smtClean="0"/>
              <a:t>Assistant professor</a:t>
            </a:r>
          </a:p>
          <a:p>
            <a:pPr algn="r"/>
            <a:r>
              <a:rPr lang="en-IN" sz="2400" dirty="0" smtClean="0"/>
              <a:t>Dept. of Physics</a:t>
            </a:r>
            <a:endParaRPr lang="en-IN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1214422"/>
            <a:ext cx="85725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Cosmic rays are highly penetrating radiation consisting of charged as well as uncharged particles originating from outer space and bombarding earth’s atmosphere at all times from all sides.</a:t>
            </a:r>
          </a:p>
          <a:p>
            <a:pPr algn="just"/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Types depending on penetrating power</a:t>
            </a:r>
          </a:p>
          <a:p>
            <a:pPr algn="just"/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Hard cosmic rays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Soft cosmic rays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23000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000240"/>
            <a:ext cx="81439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Types based on experiments carried out</a:t>
            </a:r>
          </a:p>
          <a:p>
            <a:endParaRPr lang="en-IN" sz="3600" dirty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Primary cosmic rays</a:t>
            </a:r>
          </a:p>
          <a:p>
            <a:pPr marL="742950" indent="-742950">
              <a:buFont typeface="+mj-lt"/>
              <a:buAutoNum type="arabicPeriod"/>
            </a:pPr>
            <a:endParaRPr lang="en-IN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Secondary cosmic rays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814393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Cosmic ray shower:</a:t>
            </a:r>
          </a:p>
          <a:p>
            <a:endParaRPr lang="en-IN" dirty="0"/>
          </a:p>
          <a:p>
            <a:pPr algn="just">
              <a:buFont typeface="Arial" pitchFamily="34" charset="0"/>
              <a:buChar char="•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Cosmic rays appear to arrive in a group having common origin and it is known as cosmic ray shower</a:t>
            </a:r>
          </a:p>
          <a:p>
            <a:pPr algn="just">
              <a:buFont typeface="Arial" pitchFamily="34" charset="0"/>
              <a:buChar char="•"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Theory was developed by Indian Physicist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Homi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Jehangeer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Bhabha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and Austrian physicist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Heitler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and the theory is called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Bhabha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Heitler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theory</a:t>
            </a:r>
          </a:p>
          <a:p>
            <a:pPr algn="just">
              <a:buFont typeface="Arial" pitchFamily="34" charset="0"/>
              <a:buChar char="•"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Electron-positron pairs with photon from a common origin</a:t>
            </a:r>
          </a:p>
          <a:p>
            <a:pPr algn="just"/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428604"/>
            <a:ext cx="87154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Variation of Cosmic ray intensity: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Latitude Effect: 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Elbow Connector 7"/>
          <p:cNvCxnSpPr/>
          <p:nvPr/>
        </p:nvCxnSpPr>
        <p:spPr>
          <a:xfrm>
            <a:off x="1714480" y="1785926"/>
            <a:ext cx="2643206" cy="2357454"/>
          </a:xfrm>
          <a:prstGeom prst="bentConnector3">
            <a:avLst>
              <a:gd name="adj1" fmla="val -2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1785918" y="2714620"/>
            <a:ext cx="2363373" cy="1233268"/>
          </a:xfrm>
          <a:custGeom>
            <a:avLst/>
            <a:gdLst>
              <a:gd name="connsiteX0" fmla="*/ 0 w 2363373"/>
              <a:gd name="connsiteY0" fmla="*/ 185225 h 1233268"/>
              <a:gd name="connsiteX1" fmla="*/ 393896 w 2363373"/>
              <a:gd name="connsiteY1" fmla="*/ 185225 h 1233268"/>
              <a:gd name="connsiteX2" fmla="*/ 900333 w 2363373"/>
              <a:gd name="connsiteY2" fmla="*/ 973016 h 1233268"/>
              <a:gd name="connsiteX3" fmla="*/ 1561514 w 2363373"/>
              <a:gd name="connsiteY3" fmla="*/ 1099625 h 1233268"/>
              <a:gd name="connsiteX4" fmla="*/ 1955410 w 2363373"/>
              <a:gd name="connsiteY4" fmla="*/ 171157 h 1233268"/>
              <a:gd name="connsiteX5" fmla="*/ 2349305 w 2363373"/>
              <a:gd name="connsiteY5" fmla="*/ 72684 h 1233268"/>
              <a:gd name="connsiteX6" fmla="*/ 2349305 w 2363373"/>
              <a:gd name="connsiteY6" fmla="*/ 72684 h 1233268"/>
              <a:gd name="connsiteX7" fmla="*/ 2363373 w 2363373"/>
              <a:gd name="connsiteY7" fmla="*/ 44548 h 1233268"/>
              <a:gd name="connsiteX8" fmla="*/ 2349305 w 2363373"/>
              <a:gd name="connsiteY8" fmla="*/ 44548 h 1233268"/>
              <a:gd name="connsiteX9" fmla="*/ 2349305 w 2363373"/>
              <a:gd name="connsiteY9" fmla="*/ 44548 h 1233268"/>
              <a:gd name="connsiteX10" fmla="*/ 2349305 w 2363373"/>
              <a:gd name="connsiteY10" fmla="*/ 44548 h 1233268"/>
              <a:gd name="connsiteX11" fmla="*/ 2349305 w 2363373"/>
              <a:gd name="connsiteY11" fmla="*/ 44548 h 1233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63373" h="1233268">
                <a:moveTo>
                  <a:pt x="0" y="185225"/>
                </a:moveTo>
                <a:cubicBezTo>
                  <a:pt x="121920" y="119576"/>
                  <a:pt x="243841" y="53927"/>
                  <a:pt x="393896" y="185225"/>
                </a:cubicBezTo>
                <a:cubicBezTo>
                  <a:pt x="543952" y="316524"/>
                  <a:pt x="705730" y="820616"/>
                  <a:pt x="900333" y="973016"/>
                </a:cubicBezTo>
                <a:cubicBezTo>
                  <a:pt x="1094936" y="1125416"/>
                  <a:pt x="1385668" y="1233268"/>
                  <a:pt x="1561514" y="1099625"/>
                </a:cubicBezTo>
                <a:cubicBezTo>
                  <a:pt x="1737360" y="965982"/>
                  <a:pt x="1824112" y="342314"/>
                  <a:pt x="1955410" y="171157"/>
                </a:cubicBezTo>
                <a:cubicBezTo>
                  <a:pt x="2086709" y="0"/>
                  <a:pt x="2349305" y="72684"/>
                  <a:pt x="2349305" y="72684"/>
                </a:cubicBezTo>
                <a:lnTo>
                  <a:pt x="2349305" y="72684"/>
                </a:lnTo>
                <a:cubicBezTo>
                  <a:pt x="2351650" y="67995"/>
                  <a:pt x="2363373" y="49237"/>
                  <a:pt x="2363373" y="44548"/>
                </a:cubicBezTo>
                <a:cubicBezTo>
                  <a:pt x="2363373" y="39859"/>
                  <a:pt x="2349305" y="44548"/>
                  <a:pt x="2349305" y="44548"/>
                </a:cubicBezTo>
                <a:lnTo>
                  <a:pt x="2349305" y="44548"/>
                </a:lnTo>
                <a:lnTo>
                  <a:pt x="2349305" y="44548"/>
                </a:lnTo>
                <a:lnTo>
                  <a:pt x="2349305" y="4454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TextBox 20"/>
          <p:cNvSpPr txBox="1"/>
          <p:nvPr/>
        </p:nvSpPr>
        <p:spPr>
          <a:xfrm>
            <a:off x="500034" y="228599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intensity</a:t>
            </a:r>
            <a:endParaRPr lang="en-IN" dirty="0"/>
          </a:p>
        </p:txBody>
      </p:sp>
      <p:cxnSp>
        <p:nvCxnSpPr>
          <p:cNvPr id="23" name="Straight Connector 22"/>
          <p:cNvCxnSpPr>
            <a:stCxn id="20" idx="1"/>
          </p:cNvCxnSpPr>
          <p:nvPr/>
        </p:nvCxnSpPr>
        <p:spPr>
          <a:xfrm>
            <a:off x="2179814" y="2899845"/>
            <a:ext cx="5918" cy="1357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0" idx="4"/>
          </p:cNvCxnSpPr>
          <p:nvPr/>
        </p:nvCxnSpPr>
        <p:spPr>
          <a:xfrm>
            <a:off x="3741329" y="2885777"/>
            <a:ext cx="16039" cy="13720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643042" y="4357694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      45 N                  45 S</a:t>
            </a:r>
            <a:endParaRPr lang="en-IN" dirty="0"/>
          </a:p>
        </p:txBody>
      </p:sp>
      <p:cxnSp>
        <p:nvCxnSpPr>
          <p:cNvPr id="28" name="Straight Arrow Connector 27"/>
          <p:cNvCxnSpPr/>
          <p:nvPr/>
        </p:nvCxnSpPr>
        <p:spPr>
          <a:xfrm rot="5400000" flipH="1" flipV="1">
            <a:off x="678629" y="203595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286248" y="4143380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1607323" y="1750207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842968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2.Altitude effects</a:t>
            </a:r>
          </a:p>
          <a:p>
            <a:pPr marL="342900" indent="-342900"/>
            <a:endParaRPr lang="en-IN" dirty="0"/>
          </a:p>
          <a:p>
            <a:pPr marL="342900" indent="-342900"/>
            <a:endParaRPr lang="en-IN" dirty="0"/>
          </a:p>
        </p:txBody>
      </p:sp>
      <p:cxnSp>
        <p:nvCxnSpPr>
          <p:cNvPr id="4" name="Elbow Connector 3"/>
          <p:cNvCxnSpPr/>
          <p:nvPr/>
        </p:nvCxnSpPr>
        <p:spPr>
          <a:xfrm>
            <a:off x="1785918" y="1785926"/>
            <a:ext cx="3000396" cy="2143140"/>
          </a:xfrm>
          <a:prstGeom prst="bentConnector3">
            <a:avLst>
              <a:gd name="adj1" fmla="val 30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1814732" y="2473569"/>
            <a:ext cx="2546253" cy="1048043"/>
          </a:xfrm>
          <a:custGeom>
            <a:avLst/>
            <a:gdLst>
              <a:gd name="connsiteX0" fmla="*/ 0 w 2546253"/>
              <a:gd name="connsiteY0" fmla="*/ 958948 h 1048043"/>
              <a:gd name="connsiteX1" fmla="*/ 745588 w 2546253"/>
              <a:gd name="connsiteY1" fmla="*/ 916745 h 1048043"/>
              <a:gd name="connsiteX2" fmla="*/ 1139483 w 2546253"/>
              <a:gd name="connsiteY2" fmla="*/ 213360 h 1048043"/>
              <a:gd name="connsiteX3" fmla="*/ 1448973 w 2546253"/>
              <a:gd name="connsiteY3" fmla="*/ 114886 h 1048043"/>
              <a:gd name="connsiteX4" fmla="*/ 1758462 w 2546253"/>
              <a:gd name="connsiteY4" fmla="*/ 902677 h 1048043"/>
              <a:gd name="connsiteX5" fmla="*/ 2546253 w 2546253"/>
              <a:gd name="connsiteY5" fmla="*/ 987083 h 1048043"/>
              <a:gd name="connsiteX6" fmla="*/ 2546253 w 2546253"/>
              <a:gd name="connsiteY6" fmla="*/ 987083 h 1048043"/>
              <a:gd name="connsiteX7" fmla="*/ 2546253 w 2546253"/>
              <a:gd name="connsiteY7" fmla="*/ 987083 h 1048043"/>
              <a:gd name="connsiteX8" fmla="*/ 2546253 w 2546253"/>
              <a:gd name="connsiteY8" fmla="*/ 987083 h 1048043"/>
              <a:gd name="connsiteX9" fmla="*/ 2546253 w 2546253"/>
              <a:gd name="connsiteY9" fmla="*/ 987083 h 1048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46253" h="1048043">
                <a:moveTo>
                  <a:pt x="0" y="958948"/>
                </a:moveTo>
                <a:cubicBezTo>
                  <a:pt x="277837" y="999979"/>
                  <a:pt x="555674" y="1041010"/>
                  <a:pt x="745588" y="916745"/>
                </a:cubicBezTo>
                <a:cubicBezTo>
                  <a:pt x="935502" y="792480"/>
                  <a:pt x="1022252" y="347003"/>
                  <a:pt x="1139483" y="213360"/>
                </a:cubicBezTo>
                <a:cubicBezTo>
                  <a:pt x="1256714" y="79717"/>
                  <a:pt x="1345810" y="0"/>
                  <a:pt x="1448973" y="114886"/>
                </a:cubicBezTo>
                <a:cubicBezTo>
                  <a:pt x="1552136" y="229772"/>
                  <a:pt x="1575582" y="757311"/>
                  <a:pt x="1758462" y="902677"/>
                </a:cubicBezTo>
                <a:cubicBezTo>
                  <a:pt x="1941342" y="1048043"/>
                  <a:pt x="2546253" y="987083"/>
                  <a:pt x="2546253" y="987083"/>
                </a:cubicBezTo>
                <a:lnTo>
                  <a:pt x="2546253" y="987083"/>
                </a:lnTo>
                <a:lnTo>
                  <a:pt x="2546253" y="987083"/>
                </a:lnTo>
                <a:lnTo>
                  <a:pt x="2546253" y="987083"/>
                </a:lnTo>
                <a:lnTo>
                  <a:pt x="2546253" y="987083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Freeform 11"/>
          <p:cNvSpPr/>
          <p:nvPr/>
        </p:nvSpPr>
        <p:spPr>
          <a:xfrm>
            <a:off x="1828800" y="2180492"/>
            <a:ext cx="2855742" cy="1301262"/>
          </a:xfrm>
          <a:custGeom>
            <a:avLst/>
            <a:gdLst>
              <a:gd name="connsiteX0" fmla="*/ 0 w 2855742"/>
              <a:gd name="connsiteY0" fmla="*/ 1139483 h 1301262"/>
              <a:gd name="connsiteX1" fmla="*/ 647114 w 2855742"/>
              <a:gd name="connsiteY1" fmla="*/ 1097280 h 1301262"/>
              <a:gd name="connsiteX2" fmla="*/ 1097280 w 2855742"/>
              <a:gd name="connsiteY2" fmla="*/ 225083 h 1301262"/>
              <a:gd name="connsiteX3" fmla="*/ 1505243 w 2855742"/>
              <a:gd name="connsiteY3" fmla="*/ 154745 h 1301262"/>
              <a:gd name="connsiteX4" fmla="*/ 1871003 w 2855742"/>
              <a:gd name="connsiteY4" fmla="*/ 1153551 h 1301262"/>
              <a:gd name="connsiteX5" fmla="*/ 2855742 w 2855742"/>
              <a:gd name="connsiteY5" fmla="*/ 1041010 h 1301262"/>
              <a:gd name="connsiteX6" fmla="*/ 2855742 w 2855742"/>
              <a:gd name="connsiteY6" fmla="*/ 1041010 h 1301262"/>
              <a:gd name="connsiteX7" fmla="*/ 2855742 w 2855742"/>
              <a:gd name="connsiteY7" fmla="*/ 1041010 h 1301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5742" h="1301262">
                <a:moveTo>
                  <a:pt x="0" y="1139483"/>
                </a:moveTo>
                <a:cubicBezTo>
                  <a:pt x="232117" y="1194581"/>
                  <a:pt x="464234" y="1249680"/>
                  <a:pt x="647114" y="1097280"/>
                </a:cubicBezTo>
                <a:cubicBezTo>
                  <a:pt x="829994" y="944880"/>
                  <a:pt x="954259" y="382172"/>
                  <a:pt x="1097280" y="225083"/>
                </a:cubicBezTo>
                <a:cubicBezTo>
                  <a:pt x="1240301" y="67994"/>
                  <a:pt x="1376289" y="0"/>
                  <a:pt x="1505243" y="154745"/>
                </a:cubicBezTo>
                <a:cubicBezTo>
                  <a:pt x="1634197" y="309490"/>
                  <a:pt x="1645920" y="1005840"/>
                  <a:pt x="1871003" y="1153551"/>
                </a:cubicBezTo>
                <a:cubicBezTo>
                  <a:pt x="2096086" y="1301262"/>
                  <a:pt x="2855742" y="1041010"/>
                  <a:pt x="2855742" y="1041010"/>
                </a:cubicBezTo>
                <a:lnTo>
                  <a:pt x="2855742" y="1041010"/>
                </a:lnTo>
                <a:lnTo>
                  <a:pt x="2855742" y="104101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Freeform 12"/>
          <p:cNvSpPr/>
          <p:nvPr/>
        </p:nvSpPr>
        <p:spPr>
          <a:xfrm>
            <a:off x="1828800" y="1880382"/>
            <a:ext cx="2883877" cy="1509932"/>
          </a:xfrm>
          <a:custGeom>
            <a:avLst/>
            <a:gdLst>
              <a:gd name="connsiteX0" fmla="*/ 0 w 2883877"/>
              <a:gd name="connsiteY0" fmla="*/ 1270781 h 1509932"/>
              <a:gd name="connsiteX1" fmla="*/ 506437 w 2883877"/>
              <a:gd name="connsiteY1" fmla="*/ 1270781 h 1509932"/>
              <a:gd name="connsiteX2" fmla="*/ 1026942 w 2883877"/>
              <a:gd name="connsiteY2" fmla="*/ 215704 h 1509932"/>
              <a:gd name="connsiteX3" fmla="*/ 1645920 w 2883877"/>
              <a:gd name="connsiteY3" fmla="*/ 187569 h 1509932"/>
              <a:gd name="connsiteX4" fmla="*/ 1969477 w 2883877"/>
              <a:gd name="connsiteY4" fmla="*/ 1341120 h 1509932"/>
              <a:gd name="connsiteX5" fmla="*/ 2883877 w 2883877"/>
              <a:gd name="connsiteY5" fmla="*/ 1200443 h 1509932"/>
              <a:gd name="connsiteX6" fmla="*/ 2883877 w 2883877"/>
              <a:gd name="connsiteY6" fmla="*/ 1200443 h 1509932"/>
              <a:gd name="connsiteX7" fmla="*/ 2883877 w 2883877"/>
              <a:gd name="connsiteY7" fmla="*/ 1200443 h 1509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3877" h="1509932">
                <a:moveTo>
                  <a:pt x="0" y="1270781"/>
                </a:moveTo>
                <a:cubicBezTo>
                  <a:pt x="167640" y="1358704"/>
                  <a:pt x="335280" y="1446627"/>
                  <a:pt x="506437" y="1270781"/>
                </a:cubicBezTo>
                <a:cubicBezTo>
                  <a:pt x="677594" y="1094935"/>
                  <a:pt x="837028" y="396239"/>
                  <a:pt x="1026942" y="215704"/>
                </a:cubicBezTo>
                <a:cubicBezTo>
                  <a:pt x="1216856" y="35169"/>
                  <a:pt x="1488831" y="0"/>
                  <a:pt x="1645920" y="187569"/>
                </a:cubicBezTo>
                <a:cubicBezTo>
                  <a:pt x="1803009" y="375138"/>
                  <a:pt x="1763151" y="1172308"/>
                  <a:pt x="1969477" y="1341120"/>
                </a:cubicBezTo>
                <a:cubicBezTo>
                  <a:pt x="2175803" y="1509932"/>
                  <a:pt x="2883877" y="1200443"/>
                  <a:pt x="2883877" y="1200443"/>
                </a:cubicBezTo>
                <a:lnTo>
                  <a:pt x="2883877" y="1200443"/>
                </a:lnTo>
                <a:lnTo>
                  <a:pt x="2883877" y="1200443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571472" y="235743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intensity</a:t>
            </a:r>
            <a:endParaRPr lang="en-IN" dirty="0"/>
          </a:p>
        </p:txBody>
      </p:sp>
      <p:sp>
        <p:nvSpPr>
          <p:cNvPr id="15" name="TextBox 14"/>
          <p:cNvSpPr txBox="1"/>
          <p:nvPr/>
        </p:nvSpPr>
        <p:spPr>
          <a:xfrm>
            <a:off x="2285984" y="421481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Altitude in Km</a:t>
            </a:r>
            <a:endParaRPr lang="en-IN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1678761" y="1678769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714876" y="3929066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857224" y="192880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929058" y="442913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00042"/>
            <a:ext cx="7572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IN" sz="4000" dirty="0" smtClean="0"/>
              <a:t>3.East- west Effect:</a:t>
            </a:r>
            <a:endParaRPr lang="en-IN" sz="4000" dirty="0"/>
          </a:p>
        </p:txBody>
      </p:sp>
      <p:sp>
        <p:nvSpPr>
          <p:cNvPr id="3" name="Oval 2"/>
          <p:cNvSpPr/>
          <p:nvPr/>
        </p:nvSpPr>
        <p:spPr>
          <a:xfrm>
            <a:off x="3214678" y="1714488"/>
            <a:ext cx="2500330" cy="242889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TextBox 3"/>
          <p:cNvSpPr txBox="1"/>
          <p:nvPr/>
        </p:nvSpPr>
        <p:spPr>
          <a:xfrm>
            <a:off x="4071934" y="264318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Earth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2143108" y="271462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east</a:t>
            </a: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6000760" y="278605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west</a:t>
            </a:r>
            <a:endParaRPr lang="en-IN" dirty="0"/>
          </a:p>
        </p:txBody>
      </p:sp>
      <p:sp>
        <p:nvSpPr>
          <p:cNvPr id="7" name="Oval 6"/>
          <p:cNvSpPr/>
          <p:nvPr/>
        </p:nvSpPr>
        <p:spPr>
          <a:xfrm>
            <a:off x="5786446" y="4143380"/>
            <a:ext cx="285752" cy="2857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5429256" y="4643446"/>
            <a:ext cx="285752" cy="2857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/>
          <p:cNvSpPr/>
          <p:nvPr/>
        </p:nvSpPr>
        <p:spPr>
          <a:xfrm>
            <a:off x="6286512" y="4857760"/>
            <a:ext cx="285752" cy="2143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/>
          <p:cNvSpPr/>
          <p:nvPr/>
        </p:nvSpPr>
        <p:spPr>
          <a:xfrm>
            <a:off x="6357950" y="3857628"/>
            <a:ext cx="285752" cy="2857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0" name="Straight Arrow Connector 19"/>
          <p:cNvCxnSpPr/>
          <p:nvPr/>
        </p:nvCxnSpPr>
        <p:spPr>
          <a:xfrm rot="16200000" flipV="1">
            <a:off x="5000628" y="4357694"/>
            <a:ext cx="28575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>
            <a:off x="5500694" y="3857628"/>
            <a:ext cx="223290" cy="2128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6072198" y="3571876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5929322" y="4572008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428604"/>
            <a:ext cx="77867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 smtClean="0"/>
              <a:t>4. </a:t>
            </a:r>
            <a:r>
              <a:rPr lang="en-IN" sz="4400" dirty="0" smtClean="0">
                <a:latin typeface="Times New Roman" pitchFamily="18" charset="0"/>
                <a:cs typeface="Times New Roman" pitchFamily="18" charset="0"/>
              </a:rPr>
              <a:t>Van Allen Radiation belts:</a:t>
            </a:r>
          </a:p>
          <a:p>
            <a:endParaRPr lang="en-IN" dirty="0"/>
          </a:p>
          <a:p>
            <a:pPr>
              <a:buFont typeface="Arial" pitchFamily="34" charset="0"/>
              <a:buChar char="•"/>
            </a:pPr>
            <a:r>
              <a:rPr lang="en-IN" sz="2800" dirty="0" smtClean="0"/>
              <a:t>Earth is surrounded by a </a:t>
            </a:r>
            <a:r>
              <a:rPr lang="en-IN" sz="2800" dirty="0" err="1" smtClean="0"/>
              <a:t>torroidal</a:t>
            </a:r>
            <a:r>
              <a:rPr lang="en-IN" sz="2800" dirty="0" smtClean="0"/>
              <a:t> or doughnut shaped region as belts are named as </a:t>
            </a:r>
            <a:r>
              <a:rPr lang="en-IN" sz="2800" dirty="0" err="1" smtClean="0"/>
              <a:t>Vn</a:t>
            </a:r>
            <a:r>
              <a:rPr lang="en-IN" sz="2800" dirty="0" smtClean="0"/>
              <a:t> Allen radiation belt</a:t>
            </a:r>
          </a:p>
          <a:p>
            <a:pPr>
              <a:buFont typeface="Arial" pitchFamily="34" charset="0"/>
              <a:buChar char="•"/>
            </a:pPr>
            <a:endParaRPr lang="en-IN" sz="2800" dirty="0" smtClean="0"/>
          </a:p>
          <a:p>
            <a:pPr>
              <a:buFont typeface="Arial" pitchFamily="34" charset="0"/>
              <a:buChar char="•"/>
            </a:pPr>
            <a:r>
              <a:rPr lang="en-IN" sz="2800" dirty="0" smtClean="0"/>
              <a:t>The inner belts is mainly made of proton</a:t>
            </a:r>
          </a:p>
          <a:p>
            <a:pPr>
              <a:buFont typeface="Arial" pitchFamily="34" charset="0"/>
              <a:buChar char="•"/>
            </a:pPr>
            <a:endParaRPr lang="en-IN" sz="2800" dirty="0" smtClean="0"/>
          </a:p>
          <a:p>
            <a:pPr>
              <a:buFont typeface="Arial" pitchFamily="34" charset="0"/>
              <a:buChar char="•"/>
            </a:pPr>
            <a:r>
              <a:rPr lang="en-IN" sz="2800" dirty="0" smtClean="0"/>
              <a:t>Outer belts contain electrons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000240"/>
            <a:ext cx="60722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8800" dirty="0" smtClean="0"/>
              <a:t>Thank you</a:t>
            </a:r>
            <a:endParaRPr lang="en-IN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72</TotalTime>
  <Words>185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1_Foundry</vt:lpstr>
      <vt:lpstr>Technic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SHK</dc:creator>
  <cp:lastModifiedBy>SHK</cp:lastModifiedBy>
  <cp:revision>9</cp:revision>
  <dcterms:created xsi:type="dcterms:W3CDTF">2020-03-19T08:32:46Z</dcterms:created>
  <dcterms:modified xsi:type="dcterms:W3CDTF">2020-03-19T09:45:20Z</dcterms:modified>
</cp:coreProperties>
</file>